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3"/>
  </p:handoutMasterIdLst>
  <p:sldIdLst>
    <p:sldId id="256" r:id="rId2"/>
    <p:sldId id="257" r:id="rId3"/>
    <p:sldId id="269" r:id="rId4"/>
    <p:sldId id="258" r:id="rId5"/>
    <p:sldId id="260" r:id="rId6"/>
    <p:sldId id="259" r:id="rId7"/>
    <p:sldId id="262" r:id="rId8"/>
    <p:sldId id="263" r:id="rId9"/>
    <p:sldId id="264" r:id="rId10"/>
    <p:sldId id="278" r:id="rId11"/>
    <p:sldId id="265" r:id="rId12"/>
    <p:sldId id="266" r:id="rId13"/>
    <p:sldId id="267" r:id="rId14"/>
    <p:sldId id="271" r:id="rId15"/>
    <p:sldId id="272" r:id="rId16"/>
    <p:sldId id="268" r:id="rId17"/>
    <p:sldId id="273" r:id="rId18"/>
    <p:sldId id="270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797" autoAdjust="0"/>
    <p:restoredTop sz="94660"/>
  </p:normalViewPr>
  <p:slideViewPr>
    <p:cSldViewPr>
      <p:cViewPr>
        <p:scale>
          <a:sx n="80" d="100"/>
          <a:sy n="80" d="100"/>
        </p:scale>
        <p:origin x="-1038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4304AA-A2ED-4819-8791-36ED031BAFB6}" type="datetimeFigureOut">
              <a:rPr lang="en-US" smtClean="0"/>
              <a:pPr/>
              <a:t>11/23/2007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26878-FE58-4188-9B99-B81FCC8F656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90300-7947-4887-B619-2089EF62E2F6}" type="datetimeFigureOut">
              <a:rPr lang="en-US" smtClean="0"/>
              <a:pPr/>
              <a:t>11/23/2007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376D0-576D-41B6-A0DD-6673B5669F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90300-7947-4887-B619-2089EF62E2F6}" type="datetimeFigureOut">
              <a:rPr lang="en-US" smtClean="0"/>
              <a:pPr/>
              <a:t>11/23/2007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376D0-576D-41B6-A0DD-6673B5669F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90300-7947-4887-B619-2089EF62E2F6}" type="datetimeFigureOut">
              <a:rPr lang="en-US" smtClean="0"/>
              <a:pPr/>
              <a:t>11/23/2007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376D0-576D-41B6-A0DD-6673B5669F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90300-7947-4887-B619-2089EF62E2F6}" type="datetimeFigureOut">
              <a:rPr lang="en-US" smtClean="0"/>
              <a:pPr/>
              <a:t>11/23/2007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376D0-576D-41B6-A0DD-6673B5669F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90300-7947-4887-B619-2089EF62E2F6}" type="datetimeFigureOut">
              <a:rPr lang="en-US" smtClean="0"/>
              <a:pPr/>
              <a:t>11/23/2007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376D0-576D-41B6-A0DD-6673B5669F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90300-7947-4887-B619-2089EF62E2F6}" type="datetimeFigureOut">
              <a:rPr lang="en-US" smtClean="0"/>
              <a:pPr/>
              <a:t>11/23/2007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376D0-576D-41B6-A0DD-6673B5669F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90300-7947-4887-B619-2089EF62E2F6}" type="datetimeFigureOut">
              <a:rPr lang="en-US" smtClean="0"/>
              <a:pPr/>
              <a:t>11/23/2007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376D0-576D-41B6-A0DD-6673B5669F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90300-7947-4887-B619-2089EF62E2F6}" type="datetimeFigureOut">
              <a:rPr lang="en-US" smtClean="0"/>
              <a:pPr/>
              <a:t>11/23/2007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376D0-576D-41B6-A0DD-6673B5669F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90300-7947-4887-B619-2089EF62E2F6}" type="datetimeFigureOut">
              <a:rPr lang="en-US" smtClean="0"/>
              <a:pPr/>
              <a:t>11/23/2007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376D0-576D-41B6-A0DD-6673B5669F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90300-7947-4887-B619-2089EF62E2F6}" type="datetimeFigureOut">
              <a:rPr lang="en-US" smtClean="0"/>
              <a:pPr/>
              <a:t>11/23/2007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376D0-576D-41B6-A0DD-6673B5669F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90300-7947-4887-B619-2089EF62E2F6}" type="datetimeFigureOut">
              <a:rPr lang="en-US" smtClean="0"/>
              <a:pPr/>
              <a:t>11/23/2007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EE376D0-576D-41B6-A0DD-6673B5669F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3290300-7947-4887-B619-2089EF62E2F6}" type="datetimeFigureOut">
              <a:rPr lang="en-US" smtClean="0"/>
              <a:pPr/>
              <a:t>11/23/2007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EE376D0-576D-41B6-A0DD-6673B5669F85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joanmiro.blogspot.com/" TargetMode="External"/><Relationship Id="rId2" Type="http://schemas.openxmlformats.org/officeDocument/2006/relationships/hyperlink" Target="mailto:gordon.mackie@openfeature.co.uk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crosoft.com/downloads/details.aspx?FamilyId=E82EA71D-DA89-42EE-A715-696E3A4873B2&amp;displaylang=en" TargetMode="External"/><Relationship Id="rId2" Type="http://schemas.openxmlformats.org/officeDocument/2006/relationships/hyperlink" Target="http://msdn2.microsoft.com/en-us/vstudio/bb608422.aspx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msdn2.microsoft.com/en-us/library/bb286995(VS.80).asp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20 Tips for Producing Releasable Controls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en-GB" dirty="0" smtClean="0"/>
          </a:p>
          <a:p>
            <a:r>
              <a:rPr lang="en-GB" dirty="0" smtClean="0"/>
              <a:t>Gordon Mackie</a:t>
            </a:r>
          </a:p>
          <a:p>
            <a:r>
              <a:rPr lang="en-GB" dirty="0" smtClean="0">
                <a:hlinkClick r:id="rId2"/>
              </a:rPr>
              <a:t>gordon.mackie@openfeature.co.uk</a:t>
            </a:r>
            <a:endParaRPr lang="en-GB" dirty="0" smtClean="0"/>
          </a:p>
          <a:p>
            <a:r>
              <a:rPr lang="en-GB" dirty="0" smtClean="0">
                <a:hlinkClick r:id="rId3"/>
              </a:rPr>
              <a:t>http://joanmiro.blogspot.com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Specialise </a:t>
            </a:r>
            <a:r>
              <a:rPr lang="en-GB" dirty="0" err="1" smtClean="0"/>
              <a:t>DefaultValue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Allows resource-based defaulting of properties</a:t>
            </a:r>
          </a:p>
          <a:p>
            <a:r>
              <a:rPr lang="en-GB" dirty="0" smtClean="0"/>
              <a:t>Good for localised resources</a:t>
            </a:r>
          </a:p>
          <a:p>
            <a:r>
              <a:rPr lang="en-GB" dirty="0" smtClean="0"/>
              <a:t>Derive from </a:t>
            </a:r>
            <a:r>
              <a:rPr lang="en-GB" b="1" dirty="0" err="1" smtClean="0">
                <a:solidFill>
                  <a:schemeClr val="tx2"/>
                </a:solidFill>
              </a:rPr>
              <a:t>DefaultValueAttribute</a:t>
            </a:r>
            <a:r>
              <a:rPr lang="en-GB" dirty="0" smtClean="0"/>
              <a:t> class passing a type parameter into the constructor identifying the resource to use in addition to the name parameter</a:t>
            </a:r>
          </a:p>
          <a:p>
            <a:r>
              <a:rPr lang="en-GB" dirty="0" smtClean="0"/>
              <a:t>Override the </a:t>
            </a:r>
            <a:r>
              <a:rPr lang="en-GB" b="1" dirty="0" smtClean="0">
                <a:solidFill>
                  <a:schemeClr val="tx2"/>
                </a:solidFill>
              </a:rPr>
              <a:t>Value</a:t>
            </a:r>
            <a:r>
              <a:rPr lang="en-GB" dirty="0" smtClean="0"/>
              <a:t> method to retrieve and return the named resource from the </a:t>
            </a:r>
            <a:r>
              <a:rPr lang="en-GB" smtClean="0"/>
              <a:t>resource file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97834" y="0"/>
            <a:ext cx="8370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8000" dirty="0" smtClean="0">
                <a:solidFill>
                  <a:schemeClr val="tx2"/>
                </a:solidFill>
                <a:latin typeface="MS Reference Sans Serif" pitchFamily="34" charset="0"/>
              </a:rPr>
              <a:t>9</a:t>
            </a:r>
            <a:endParaRPr lang="en-GB" sz="8000" dirty="0">
              <a:solidFill>
                <a:schemeClr val="tx2"/>
              </a:solidFill>
              <a:latin typeface="MS Reference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DefaultProperty</a:t>
            </a:r>
            <a:r>
              <a:rPr lang="en-GB" dirty="0" smtClean="0"/>
              <a:t> Attribute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445412" y="0"/>
            <a:ext cx="14895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8000" dirty="0" smtClean="0">
                <a:solidFill>
                  <a:schemeClr val="tx2"/>
                </a:solidFill>
                <a:latin typeface="MS Reference Sans Serif" pitchFamily="34" charset="0"/>
              </a:rPr>
              <a:t>10</a:t>
            </a:r>
            <a:endParaRPr lang="en-GB" sz="8000" dirty="0">
              <a:solidFill>
                <a:schemeClr val="tx2"/>
              </a:solidFill>
              <a:latin typeface="MS Reference Sans Serif" pitchFamily="34" charset="0"/>
            </a:endParaRPr>
          </a:p>
        </p:txBody>
      </p:sp>
      <p:pic>
        <p:nvPicPr>
          <p:cNvPr id="7" name="Picture 6" descr="FirstPropertyDefaul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00" y="1928802"/>
            <a:ext cx="2714286" cy="2952381"/>
          </a:xfrm>
          <a:prstGeom prst="rect">
            <a:avLst/>
          </a:prstGeom>
        </p:spPr>
      </p:pic>
      <p:pic>
        <p:nvPicPr>
          <p:cNvPr id="6" name="Content Placeholder 5" descr="DefaultProperty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286116" y="2285992"/>
            <a:ext cx="4066667" cy="638095"/>
          </a:xfrm>
        </p:spPr>
      </p:pic>
      <p:pic>
        <p:nvPicPr>
          <p:cNvPr id="8" name="Picture 7" descr="DefaultPropert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3200" y="3376800"/>
            <a:ext cx="2695238" cy="31523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DefaultEvent</a:t>
            </a:r>
            <a:r>
              <a:rPr lang="en-GB" dirty="0" smtClean="0"/>
              <a:t> Attribute</a:t>
            </a:r>
            <a:endParaRPr lang="en-GB" dirty="0"/>
          </a:p>
        </p:txBody>
      </p:sp>
      <p:pic>
        <p:nvPicPr>
          <p:cNvPr id="6" name="Content Placeholder 5" descr="DefaultEventAttribut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2857496"/>
            <a:ext cx="3942857" cy="666667"/>
          </a:xfrm>
        </p:spPr>
      </p:pic>
      <p:sp>
        <p:nvSpPr>
          <p:cNvPr id="5" name="TextBox 4"/>
          <p:cNvSpPr txBox="1"/>
          <p:nvPr/>
        </p:nvSpPr>
        <p:spPr>
          <a:xfrm>
            <a:off x="7445413" y="0"/>
            <a:ext cx="14895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8000" dirty="0" smtClean="0">
                <a:solidFill>
                  <a:schemeClr val="tx2"/>
                </a:solidFill>
                <a:latin typeface="MS Reference Sans Serif" pitchFamily="34" charset="0"/>
              </a:rPr>
              <a:t>11</a:t>
            </a:r>
            <a:endParaRPr lang="en-GB" sz="8000" dirty="0">
              <a:solidFill>
                <a:schemeClr val="tx2"/>
              </a:solidFill>
              <a:latin typeface="MS Reference Sans Serif" pitchFamily="34" charset="0"/>
            </a:endParaRPr>
          </a:p>
        </p:txBody>
      </p:sp>
      <p:pic>
        <p:nvPicPr>
          <p:cNvPr id="7" name="Picture 6" descr="NoteClickHandl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4143380"/>
            <a:ext cx="5485715" cy="20666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ToolboxItemFilter</a:t>
            </a:r>
            <a:r>
              <a:rPr lang="en-GB" dirty="0" smtClean="0"/>
              <a:t> Attribute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445413" y="0"/>
            <a:ext cx="14895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8000" dirty="0" smtClean="0">
                <a:solidFill>
                  <a:schemeClr val="tx2"/>
                </a:solidFill>
                <a:latin typeface="MS Reference Sans Serif" pitchFamily="34" charset="0"/>
              </a:rPr>
              <a:t>12</a:t>
            </a:r>
            <a:endParaRPr lang="en-GB" sz="8000" dirty="0">
              <a:solidFill>
                <a:schemeClr val="tx2"/>
              </a:solidFill>
              <a:latin typeface="MS Reference Sans Serif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 to restrict when a control is visible in the Toolbox</a:t>
            </a:r>
          </a:p>
          <a:p>
            <a:endParaRPr lang="en-GB" dirty="0"/>
          </a:p>
        </p:txBody>
      </p:sp>
      <p:pic>
        <p:nvPicPr>
          <p:cNvPr id="8" name="Picture 7" descr="ToolboxItemFilterAttribut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1523" y="3143285"/>
            <a:ext cx="5780953" cy="571429"/>
          </a:xfrm>
          <a:prstGeom prst="rect">
            <a:avLst/>
          </a:prstGeom>
        </p:spPr>
      </p:pic>
      <p:pic>
        <p:nvPicPr>
          <p:cNvPr id="9" name="Picture 8" descr="ToolboxItemFilterAttributeWe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1523" y="4071942"/>
            <a:ext cx="5295238" cy="561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Bindable</a:t>
            </a:r>
            <a:r>
              <a:rPr lang="en-GB" dirty="0" smtClean="0"/>
              <a:t> Attribute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Marks a property at design time as supporting binding</a:t>
            </a:r>
          </a:p>
          <a:p>
            <a:r>
              <a:rPr lang="en-GB" dirty="0" smtClean="0"/>
              <a:t>Helps the IDE manage data binding from the properties browser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445412" y="0"/>
            <a:ext cx="14895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8000" dirty="0" smtClean="0">
                <a:solidFill>
                  <a:schemeClr val="tx2"/>
                </a:solidFill>
                <a:latin typeface="MS Reference Sans Serif" pitchFamily="34" charset="0"/>
              </a:rPr>
              <a:t>13</a:t>
            </a:r>
            <a:endParaRPr lang="en-GB" sz="8000" dirty="0">
              <a:solidFill>
                <a:schemeClr val="tx2"/>
              </a:solidFill>
              <a:latin typeface="MS Reference Sans Serif" pitchFamily="34" charset="0"/>
            </a:endParaRPr>
          </a:p>
        </p:txBody>
      </p:sp>
      <p:pic>
        <p:nvPicPr>
          <p:cNvPr id="7" name="Picture 6" descr="SimpleBindab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3571876"/>
            <a:ext cx="1390476" cy="542857"/>
          </a:xfrm>
          <a:prstGeom prst="rect">
            <a:avLst/>
          </a:prstGeom>
        </p:spPr>
      </p:pic>
      <p:pic>
        <p:nvPicPr>
          <p:cNvPr id="9" name="Picture 8" descr="AdvancedBindin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9" y="3000372"/>
            <a:ext cx="4408327" cy="3214710"/>
          </a:xfrm>
          <a:prstGeom prst="rect">
            <a:avLst/>
          </a:prstGeom>
        </p:spPr>
      </p:pic>
      <p:pic>
        <p:nvPicPr>
          <p:cNvPr id="8" name="Picture 7" descr="BindablePropertie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12" y="4143380"/>
            <a:ext cx="2495238" cy="2476191"/>
          </a:xfrm>
          <a:prstGeom prst="rect">
            <a:avLst/>
          </a:prstGeom>
        </p:spPr>
      </p:pic>
      <p:pic>
        <p:nvPicPr>
          <p:cNvPr id="6" name="Picture 5" descr="ComplexBindabl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786" y="4500570"/>
            <a:ext cx="4409524" cy="4857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INotifyPropertyChanged</a:t>
            </a:r>
            <a:endParaRPr lang="en-GB" dirty="0"/>
          </a:p>
        </p:txBody>
      </p:sp>
      <p:pic>
        <p:nvPicPr>
          <p:cNvPr id="6" name="Content Placeholder 5" descr="INotifyPropertyChanged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2000240"/>
            <a:ext cx="6695239" cy="1895238"/>
          </a:xfrm>
        </p:spPr>
      </p:pic>
      <p:sp>
        <p:nvSpPr>
          <p:cNvPr id="5" name="TextBox 4"/>
          <p:cNvSpPr txBox="1"/>
          <p:nvPr/>
        </p:nvSpPr>
        <p:spPr>
          <a:xfrm>
            <a:off x="7445412" y="0"/>
            <a:ext cx="14895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8000" dirty="0" smtClean="0">
                <a:solidFill>
                  <a:schemeClr val="tx2"/>
                </a:solidFill>
                <a:latin typeface="MS Reference Sans Serif" pitchFamily="34" charset="0"/>
              </a:rPr>
              <a:t>14</a:t>
            </a:r>
            <a:endParaRPr lang="en-GB" sz="8000" dirty="0">
              <a:solidFill>
                <a:schemeClr val="tx2"/>
              </a:solidFill>
              <a:latin typeface="MS Reference Sans Serif" pitchFamily="34" charset="0"/>
            </a:endParaRPr>
          </a:p>
        </p:txBody>
      </p:sp>
      <p:pic>
        <p:nvPicPr>
          <p:cNvPr id="7" name="Picture 6" descr="INotifyPropertyChangedFir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4214818"/>
            <a:ext cx="4542857" cy="18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Setter value comparison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Prevent unnecessary binding refresh by checking if the value has changed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445413" y="0"/>
            <a:ext cx="14895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8000" dirty="0" smtClean="0">
                <a:solidFill>
                  <a:schemeClr val="tx2"/>
                </a:solidFill>
                <a:latin typeface="MS Reference Sans Serif" pitchFamily="34" charset="0"/>
              </a:rPr>
              <a:t>15</a:t>
            </a:r>
            <a:endParaRPr lang="en-GB" sz="8000" dirty="0">
              <a:solidFill>
                <a:schemeClr val="tx2"/>
              </a:solidFill>
              <a:latin typeface="MS Reference Sans Serif" pitchFamily="34" charset="0"/>
            </a:endParaRPr>
          </a:p>
        </p:txBody>
      </p:sp>
      <p:pic>
        <p:nvPicPr>
          <p:cNvPr id="6" name="Picture 5" descr="SetterValueComparis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3357562"/>
            <a:ext cx="4523810" cy="2361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thRefreshPropertiesAl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636" y="3357562"/>
            <a:ext cx="2695238" cy="32190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RefreshProperties</a:t>
            </a:r>
            <a:r>
              <a:rPr lang="en-GB" dirty="0" smtClean="0"/>
              <a:t> Attribute</a:t>
            </a:r>
            <a:endParaRPr lang="en-GB" dirty="0"/>
          </a:p>
        </p:txBody>
      </p:sp>
      <p:pic>
        <p:nvPicPr>
          <p:cNvPr id="6" name="Content Placeholder 5" descr="NoRefreshProperties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6000" y="1929600"/>
            <a:ext cx="2695238" cy="3219048"/>
          </a:xfrm>
        </p:spPr>
      </p:pic>
      <p:sp>
        <p:nvSpPr>
          <p:cNvPr id="5" name="TextBox 4"/>
          <p:cNvSpPr txBox="1"/>
          <p:nvPr/>
        </p:nvSpPr>
        <p:spPr>
          <a:xfrm>
            <a:off x="7445412" y="0"/>
            <a:ext cx="14895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8000" dirty="0" smtClean="0">
                <a:solidFill>
                  <a:schemeClr val="tx2"/>
                </a:solidFill>
                <a:latin typeface="MS Reference Sans Serif" pitchFamily="34" charset="0"/>
              </a:rPr>
              <a:t>16</a:t>
            </a:r>
            <a:endParaRPr lang="en-GB" sz="8000" dirty="0">
              <a:solidFill>
                <a:schemeClr val="tx2"/>
              </a:solidFill>
              <a:latin typeface="MS Reference Sans Serif" pitchFamily="34" charset="0"/>
            </a:endParaRPr>
          </a:p>
        </p:txBody>
      </p:sp>
      <p:pic>
        <p:nvPicPr>
          <p:cNvPr id="7" name="Picture 6" descr="RefreshPropertiesAttribut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6116" y="2428868"/>
            <a:ext cx="3476191" cy="82857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71802" y="4143380"/>
            <a:ext cx="7857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chemeClr val="tx2"/>
                </a:solidFill>
              </a:rPr>
              <a:t>???</a:t>
            </a:r>
            <a:endParaRPr lang="en-GB" sz="3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SandCastle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686800" cy="4389120"/>
          </a:xfrm>
          <a:ln>
            <a:noFill/>
          </a:ln>
        </p:spPr>
        <p:txBody>
          <a:bodyPr/>
          <a:lstStyle/>
          <a:p>
            <a:r>
              <a:rPr lang="en-GB" sz="2400" b="1" dirty="0" smtClean="0"/>
              <a:t>Produces quality, comprehensive, familiar MSDN-like documentation</a:t>
            </a:r>
          </a:p>
          <a:p>
            <a:r>
              <a:rPr lang="en-GB" sz="2400" b="1" dirty="0" smtClean="0"/>
              <a:t>Sandcastle is used internally to build .NET Framework documentation</a:t>
            </a:r>
          </a:p>
          <a:p>
            <a:r>
              <a:rPr lang="en-GB" sz="2400" b="1" dirty="0" smtClean="0"/>
              <a:t>MSDN Site: </a:t>
            </a:r>
          </a:p>
          <a:p>
            <a:pPr lvl="1"/>
            <a:r>
              <a:rPr lang="en-GB" sz="2000" dirty="0" smtClean="0">
                <a:solidFill>
                  <a:srgbClr val="04617B"/>
                </a:solidFill>
                <a:hlinkClick r:id="rId2"/>
              </a:rPr>
              <a:t>http://msdn2.microsoft.com/en-us/vstudio/bb608422.aspx</a:t>
            </a:r>
            <a:endParaRPr lang="en-GB" sz="2000" dirty="0" smtClean="0">
              <a:solidFill>
                <a:srgbClr val="04617B"/>
              </a:solidFill>
            </a:endParaRPr>
          </a:p>
          <a:p>
            <a:r>
              <a:rPr lang="en-GB" b="1" dirty="0" smtClean="0"/>
              <a:t>October 2007 CTP:</a:t>
            </a:r>
          </a:p>
          <a:p>
            <a:pPr lvl="1"/>
            <a:r>
              <a:rPr lang="en-GB" sz="2000" dirty="0" smtClean="0">
                <a:hlinkClick r:id="rId3"/>
              </a:rPr>
              <a:t>http://www.microsoft.com/downloads/details.aspx?FamilyId=E82EA71D-DA89-42EE-A715-696E3A4873B2&amp;displaylang=en</a:t>
            </a:r>
            <a:endParaRPr lang="en-GB" sz="2000" dirty="0" smtClean="0"/>
          </a:p>
          <a:p>
            <a:pPr lvl="1"/>
            <a:endParaRPr lang="en-GB" b="1" dirty="0" smtClean="0"/>
          </a:p>
          <a:p>
            <a:pPr lvl="1"/>
            <a:endParaRPr lang="en-GB" b="1" dirty="0" smtClean="0"/>
          </a:p>
          <a:p>
            <a:pPr>
              <a:buNone/>
            </a:pP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445413" y="0"/>
            <a:ext cx="14895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8000" dirty="0" smtClean="0">
                <a:solidFill>
                  <a:schemeClr val="tx2"/>
                </a:solidFill>
                <a:latin typeface="MS Reference Sans Serif" pitchFamily="34" charset="0"/>
              </a:rPr>
              <a:t>17</a:t>
            </a:r>
            <a:endParaRPr lang="en-GB" sz="8000" dirty="0">
              <a:solidFill>
                <a:schemeClr val="tx2"/>
              </a:solidFill>
              <a:latin typeface="MS Reference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Setup/</a:t>
            </a:r>
            <a:r>
              <a:rPr lang="en-GB" dirty="0" err="1" smtClean="0"/>
              <a:t>ToolBox</a:t>
            </a:r>
            <a:r>
              <a:rPr lang="en-GB" dirty="0" smtClean="0"/>
              <a:t> registration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Tools in the Visual Studio SDK</a:t>
            </a:r>
          </a:p>
          <a:p>
            <a:r>
              <a:rPr lang="en-GB" dirty="0" smtClean="0"/>
              <a:t>Use </a:t>
            </a:r>
            <a:r>
              <a:rPr lang="en-GB" dirty="0" err="1" smtClean="0"/>
              <a:t>ToolboxControlsInstaller</a:t>
            </a:r>
            <a:r>
              <a:rPr lang="en-GB" dirty="0" smtClean="0"/>
              <a:t> </a:t>
            </a:r>
            <a:r>
              <a:rPr lang="en-GB" dirty="0" err="1" smtClean="0"/>
              <a:t>msi</a:t>
            </a:r>
            <a:endParaRPr lang="en-GB" dirty="0" smtClean="0"/>
          </a:p>
          <a:p>
            <a:r>
              <a:rPr lang="en-GB" dirty="0" smtClean="0"/>
              <a:t>Add </a:t>
            </a:r>
            <a:r>
              <a:rPr lang="en-GB" dirty="0" err="1" smtClean="0"/>
              <a:t>WiX</a:t>
            </a:r>
            <a:r>
              <a:rPr lang="en-GB" dirty="0" smtClean="0"/>
              <a:t> steps to:</a:t>
            </a:r>
          </a:p>
          <a:p>
            <a:pPr lvl="1"/>
            <a:r>
              <a:rPr lang="en-GB" dirty="0" smtClean="0"/>
              <a:t>Add custom action to </a:t>
            </a:r>
            <a:r>
              <a:rPr lang="en-GB" dirty="0" err="1" smtClean="0"/>
              <a:t>msiexec</a:t>
            </a:r>
            <a:r>
              <a:rPr lang="en-GB" dirty="0" smtClean="0"/>
              <a:t> the </a:t>
            </a:r>
            <a:r>
              <a:rPr lang="en-GB" dirty="0" err="1" smtClean="0"/>
              <a:t>ToolboxControlsInstaller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Add components (control DLLs)</a:t>
            </a:r>
          </a:p>
          <a:p>
            <a:pPr lvl="1"/>
            <a:r>
              <a:rPr lang="en-GB" dirty="0" smtClean="0"/>
              <a:t>Create Registry entries</a:t>
            </a:r>
          </a:p>
          <a:p>
            <a:r>
              <a:rPr lang="en-GB" dirty="0" smtClean="0"/>
              <a:t>See the SDK help</a:t>
            </a:r>
          </a:p>
          <a:p>
            <a:r>
              <a:rPr lang="en-GB" dirty="0" smtClean="0"/>
              <a:t>Tutorial:</a:t>
            </a:r>
          </a:p>
          <a:p>
            <a:pPr lvl="1"/>
            <a:r>
              <a:rPr lang="en-GB" sz="2000" dirty="0" smtClean="0">
                <a:hlinkClick r:id="rId2"/>
              </a:rPr>
              <a:t>http://msdn2.microsoft.com/en-us/library/bb286995(VS.80).aspx</a:t>
            </a:r>
            <a:endParaRPr lang="en-GB" sz="20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445412" y="0"/>
            <a:ext cx="14895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8000" dirty="0" smtClean="0">
                <a:solidFill>
                  <a:schemeClr val="tx2"/>
                </a:solidFill>
                <a:latin typeface="MS Reference Sans Serif" pitchFamily="34" charset="0"/>
              </a:rPr>
              <a:t>18</a:t>
            </a:r>
            <a:endParaRPr lang="en-GB" sz="8000" dirty="0">
              <a:solidFill>
                <a:schemeClr val="tx2"/>
              </a:solidFill>
              <a:latin typeface="MS Reference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Functional </a:t>
            </a:r>
            <a:r>
              <a:rPr lang="en-GB" dirty="0" smtClean="0">
                <a:sym typeface="Wingdings" pitchFamily="2" charset="2"/>
              </a:rPr>
              <a:t> Releasable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Your Windows/Web control is functional but doesn’t have all the design time extras that make a control easier and nicer to use</a:t>
            </a:r>
          </a:p>
          <a:p>
            <a:r>
              <a:rPr lang="en-GB" dirty="0" smtClean="0"/>
              <a:t>Simple attributes, extensions and practices that enhance a control to look and behave better when used by other developers</a:t>
            </a:r>
          </a:p>
          <a:p>
            <a:r>
              <a:rPr lang="en-GB" dirty="0" smtClean="0"/>
              <a:t>Not rocket-science</a:t>
            </a:r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6929454" y="4714884"/>
            <a:ext cx="1942876" cy="1800000"/>
            <a:chOff x="6929454" y="4714884"/>
            <a:chExt cx="1942876" cy="1800000"/>
          </a:xfrm>
        </p:grpSpPr>
        <p:pic>
          <p:nvPicPr>
            <p:cNvPr id="1033" name="Picture 9" descr="C:\Program Files\Microsoft Office\MEDIA\CAGCAT10\j0252349.wm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929454" y="5072074"/>
              <a:ext cx="1826971" cy="1110996"/>
            </a:xfrm>
            <a:prstGeom prst="rect">
              <a:avLst/>
            </a:prstGeom>
            <a:noFill/>
          </p:spPr>
        </p:pic>
        <p:pic>
          <p:nvPicPr>
            <p:cNvPr id="1026" name="Picture 2" descr="C:\Documents and Settings\GMM\Local Settings\Temporary Internet Files\Content.IE5\WRK1TZ0X\MCj04347190000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072330" y="4714884"/>
              <a:ext cx="1800000" cy="1800000"/>
            </a:xfrm>
            <a:prstGeom prst="rect">
              <a:avLst/>
            </a:prstGeom>
            <a:noFill/>
          </p:spPr>
        </p:pic>
        <p:pic>
          <p:nvPicPr>
            <p:cNvPr id="1031" name="Picture 7" descr="C:\Documents and Settings\GMM\Local Settings\Temporary Internet Files\Content.IE5\QM1H6E8E\MCj04325370000[1]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29520" y="5143512"/>
              <a:ext cx="974622" cy="97462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TypeConverters</a:t>
            </a:r>
            <a:r>
              <a:rPr lang="en-GB" dirty="0" smtClean="0"/>
              <a:t> &amp; </a:t>
            </a:r>
            <a:r>
              <a:rPr lang="en-GB" dirty="0" err="1" smtClean="0"/>
              <a:t>TypeEditors</a:t>
            </a:r>
            <a:endParaRPr lang="en-GB" dirty="0"/>
          </a:p>
        </p:txBody>
      </p:sp>
      <p:pic>
        <p:nvPicPr>
          <p:cNvPr id="6" name="Content Placeholder 5" descr="NoTypeConverter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6000" y="1928802"/>
            <a:ext cx="3600000" cy="3123810"/>
          </a:xfrm>
        </p:spPr>
      </p:pic>
      <p:sp>
        <p:nvSpPr>
          <p:cNvPr id="5" name="TextBox 4"/>
          <p:cNvSpPr txBox="1"/>
          <p:nvPr/>
        </p:nvSpPr>
        <p:spPr>
          <a:xfrm>
            <a:off x="7445413" y="0"/>
            <a:ext cx="14895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8000" dirty="0" smtClean="0">
                <a:solidFill>
                  <a:schemeClr val="tx2"/>
                </a:solidFill>
                <a:latin typeface="MS Reference Sans Serif" pitchFamily="34" charset="0"/>
              </a:rPr>
              <a:t>19</a:t>
            </a:r>
            <a:endParaRPr lang="en-GB" sz="8000" dirty="0">
              <a:solidFill>
                <a:schemeClr val="tx2"/>
              </a:solidFill>
              <a:latin typeface="MS Reference Sans Serif" pitchFamily="34" charset="0"/>
            </a:endParaRPr>
          </a:p>
        </p:txBody>
      </p:sp>
      <p:pic>
        <p:nvPicPr>
          <p:cNvPr id="7" name="Picture 6" descr="TypeConverterAttribut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2214554"/>
            <a:ext cx="4095238" cy="819048"/>
          </a:xfrm>
          <a:prstGeom prst="rect">
            <a:avLst/>
          </a:prstGeom>
        </p:spPr>
      </p:pic>
      <p:pic>
        <p:nvPicPr>
          <p:cNvPr id="8" name="Picture 7" descr="WithTypeConvert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942" y="3214686"/>
            <a:ext cx="3609524" cy="3266667"/>
          </a:xfrm>
          <a:prstGeom prst="rect">
            <a:avLst/>
          </a:prstGeom>
        </p:spPr>
      </p:pic>
      <p:pic>
        <p:nvPicPr>
          <p:cNvPr id="10" name="Picture 9" descr="ScaleClass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8728" y="4286256"/>
            <a:ext cx="2857143" cy="2400000"/>
          </a:xfrm>
          <a:prstGeom prst="rect">
            <a:avLst/>
          </a:prstGeom>
        </p:spPr>
      </p:pic>
      <p:pic>
        <p:nvPicPr>
          <p:cNvPr id="11" name="Picture 10" descr="NeedForTypeEditor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28794" y="2857496"/>
            <a:ext cx="5285715" cy="17904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ellsBo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5560" y="3714752"/>
            <a:ext cx="2738440" cy="27384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Smart Tags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445413" y="0"/>
            <a:ext cx="14895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8000" dirty="0" smtClean="0">
                <a:solidFill>
                  <a:schemeClr val="tx2"/>
                </a:solidFill>
                <a:latin typeface="MS Reference Sans Serif" pitchFamily="34" charset="0"/>
              </a:rPr>
              <a:t>20</a:t>
            </a:r>
            <a:endParaRPr lang="en-GB" sz="8000" dirty="0">
              <a:solidFill>
                <a:schemeClr val="tx2"/>
              </a:solidFill>
              <a:latin typeface="MS Reference Sans Serif" pitchFamily="34" charset="0"/>
            </a:endParaRPr>
          </a:p>
        </p:txBody>
      </p:sp>
      <p:pic>
        <p:nvPicPr>
          <p:cNvPr id="14" name="Content Placeholder 13" descr="SmartTag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6000" y="1929600"/>
            <a:ext cx="5276191" cy="4095238"/>
          </a:xfrm>
        </p:spPr>
      </p:pic>
      <p:pic>
        <p:nvPicPr>
          <p:cNvPr id="15" name="Picture 14" descr="MacDonaldBook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2" y="1357298"/>
            <a:ext cx="2000264" cy="26243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Description Attribute</a:t>
            </a:r>
            <a:endParaRPr lang="en-GB" dirty="0"/>
          </a:p>
        </p:txBody>
      </p:sp>
      <p:pic>
        <p:nvPicPr>
          <p:cNvPr id="4" name="Content Placeholder 3" descr="NoDescription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929198"/>
            <a:ext cx="2866667" cy="3019048"/>
          </a:xfrm>
        </p:spPr>
      </p:pic>
      <p:pic>
        <p:nvPicPr>
          <p:cNvPr id="5" name="Picture 4" descr="DescriptionAttribut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9142" y="3072262"/>
            <a:ext cx="4085715" cy="857143"/>
          </a:xfrm>
          <a:prstGeom prst="rect">
            <a:avLst/>
          </a:prstGeom>
        </p:spPr>
      </p:pic>
      <p:pic>
        <p:nvPicPr>
          <p:cNvPr id="6" name="Picture 5" descr="WithDescriptio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198" y="3376800"/>
            <a:ext cx="2752381" cy="300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097832" y="0"/>
            <a:ext cx="8370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8000" dirty="0" smtClean="0">
                <a:solidFill>
                  <a:schemeClr val="tx2"/>
                </a:solidFill>
                <a:latin typeface="MS Reference Sans Serif" pitchFamily="34" charset="0"/>
              </a:rPr>
              <a:t>1</a:t>
            </a:r>
            <a:endParaRPr lang="en-GB" sz="8000" dirty="0">
              <a:solidFill>
                <a:schemeClr val="tx2"/>
              </a:solidFill>
              <a:latin typeface="MS Reference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Category Attribute</a:t>
            </a:r>
            <a:endParaRPr lang="en-GB" dirty="0"/>
          </a:p>
        </p:txBody>
      </p:sp>
      <p:pic>
        <p:nvPicPr>
          <p:cNvPr id="8" name="Content Placeholder 7" descr="NoCategory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929198"/>
            <a:ext cx="2800000" cy="3009524"/>
          </a:xfrm>
        </p:spPr>
      </p:pic>
      <p:pic>
        <p:nvPicPr>
          <p:cNvPr id="9" name="Picture 8" descr="WithCategor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3200" y="3376800"/>
            <a:ext cx="2809524" cy="3000000"/>
          </a:xfrm>
          <a:prstGeom prst="rect">
            <a:avLst/>
          </a:prstGeom>
        </p:spPr>
      </p:pic>
      <p:pic>
        <p:nvPicPr>
          <p:cNvPr id="10" name="Picture 9" descr="CategoryAttribut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1802" y="3000768"/>
            <a:ext cx="2638095" cy="82857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097832" y="0"/>
            <a:ext cx="8370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8000" dirty="0" smtClean="0">
                <a:solidFill>
                  <a:schemeClr val="tx2"/>
                </a:solidFill>
                <a:latin typeface="MS Reference Sans Serif" pitchFamily="34" charset="0"/>
              </a:rPr>
              <a:t>2</a:t>
            </a:r>
            <a:endParaRPr lang="en-GB" sz="8000" dirty="0">
              <a:solidFill>
                <a:schemeClr val="tx2"/>
              </a:solidFill>
              <a:latin typeface="MS Reference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Browsable</a:t>
            </a:r>
            <a:r>
              <a:rPr lang="en-GB" dirty="0" smtClean="0"/>
              <a:t> Attribute</a:t>
            </a:r>
            <a:endParaRPr lang="en-GB" dirty="0"/>
          </a:p>
        </p:txBody>
      </p:sp>
      <p:pic>
        <p:nvPicPr>
          <p:cNvPr id="4" name="Content Placeholder 3" descr="NoDescription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929600"/>
            <a:ext cx="2866667" cy="3019048"/>
          </a:xfrm>
        </p:spPr>
      </p:pic>
      <p:pic>
        <p:nvPicPr>
          <p:cNvPr id="5" name="Picture 4" descr="BrowsableFals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3200" y="3377005"/>
            <a:ext cx="2780953" cy="2980953"/>
          </a:xfrm>
          <a:prstGeom prst="rect">
            <a:avLst/>
          </a:prstGeom>
        </p:spPr>
      </p:pic>
      <p:pic>
        <p:nvPicPr>
          <p:cNvPr id="6" name="Picture 5" descr="BrowsableAttribut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3428" y="3062728"/>
            <a:ext cx="1657143" cy="77142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097832" y="0"/>
            <a:ext cx="8370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8000" dirty="0" smtClean="0">
                <a:solidFill>
                  <a:schemeClr val="tx2"/>
                </a:solidFill>
                <a:latin typeface="MS Reference Sans Serif" pitchFamily="34" charset="0"/>
              </a:rPr>
              <a:t>3</a:t>
            </a:r>
            <a:endParaRPr lang="en-GB" sz="8000" dirty="0">
              <a:solidFill>
                <a:schemeClr val="tx2"/>
              </a:solidFill>
              <a:latin typeface="MS Reference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ToolboxBitmap</a:t>
            </a:r>
            <a:r>
              <a:rPr lang="en-GB" dirty="0" smtClean="0"/>
              <a:t> Attribute</a:t>
            </a:r>
            <a:endParaRPr lang="en-GB" dirty="0"/>
          </a:p>
        </p:txBody>
      </p:sp>
      <p:pic>
        <p:nvPicPr>
          <p:cNvPr id="6" name="Content Placeholder 5" descr="NoToolboxBitmap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6000" y="1929600"/>
            <a:ext cx="2580953" cy="1428572"/>
          </a:xfrm>
        </p:spPr>
      </p:pic>
      <p:sp>
        <p:nvSpPr>
          <p:cNvPr id="5" name="TextBox 4"/>
          <p:cNvSpPr txBox="1"/>
          <p:nvPr/>
        </p:nvSpPr>
        <p:spPr>
          <a:xfrm>
            <a:off x="8097832" y="0"/>
            <a:ext cx="8370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8000" dirty="0" smtClean="0">
                <a:solidFill>
                  <a:schemeClr val="tx2"/>
                </a:solidFill>
                <a:latin typeface="MS Reference Sans Serif" pitchFamily="34" charset="0"/>
              </a:rPr>
              <a:t>4</a:t>
            </a:r>
            <a:endParaRPr lang="en-GB" sz="8000" dirty="0">
              <a:solidFill>
                <a:schemeClr val="tx2"/>
              </a:solidFill>
              <a:latin typeface="MS Reference Sans Serif" pitchFamily="34" charset="0"/>
            </a:endParaRPr>
          </a:p>
        </p:txBody>
      </p:sp>
      <p:pic>
        <p:nvPicPr>
          <p:cNvPr id="9" name="Picture 8" descr="ToolboxBitmapAttribut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4500570"/>
            <a:ext cx="6295239" cy="561905"/>
          </a:xfrm>
          <a:prstGeom prst="rect">
            <a:avLst/>
          </a:prstGeom>
        </p:spPr>
      </p:pic>
      <p:pic>
        <p:nvPicPr>
          <p:cNvPr id="10" name="Picture 9" descr="ToolboxBitmap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60" y="1928802"/>
            <a:ext cx="2695238" cy="2390476"/>
          </a:xfrm>
          <a:prstGeom prst="rect">
            <a:avLst/>
          </a:prstGeom>
        </p:spPr>
      </p:pic>
      <p:pic>
        <p:nvPicPr>
          <p:cNvPr id="7" name="Picture 6" descr="WithToolboxBitmap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2198" y="5214950"/>
            <a:ext cx="2657143" cy="1361905"/>
          </a:xfrm>
          <a:prstGeom prst="rect">
            <a:avLst/>
          </a:prstGeom>
        </p:spPr>
      </p:pic>
      <p:pic>
        <p:nvPicPr>
          <p:cNvPr id="8" name="Picture 7" descr="ToolboxBitmapsClass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28860" y="3071810"/>
            <a:ext cx="3819048" cy="11142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DefaultValue</a:t>
            </a:r>
            <a:r>
              <a:rPr lang="en-GB" dirty="0" smtClean="0"/>
              <a:t> Attribute</a:t>
            </a:r>
            <a:endParaRPr lang="en-GB" dirty="0"/>
          </a:p>
        </p:txBody>
      </p:sp>
      <p:pic>
        <p:nvPicPr>
          <p:cNvPr id="6" name="Content Placeholder 5" descr="ResetProperty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0512" y="2286790"/>
            <a:ext cx="1266667" cy="961905"/>
          </a:xfrm>
        </p:spPr>
      </p:pic>
      <p:sp>
        <p:nvSpPr>
          <p:cNvPr id="5" name="TextBox 4"/>
          <p:cNvSpPr txBox="1"/>
          <p:nvPr/>
        </p:nvSpPr>
        <p:spPr>
          <a:xfrm>
            <a:off x="8097832" y="0"/>
            <a:ext cx="8370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8000" dirty="0" smtClean="0">
                <a:solidFill>
                  <a:schemeClr val="tx2"/>
                </a:solidFill>
                <a:latin typeface="MS Reference Sans Serif" pitchFamily="34" charset="0"/>
              </a:rPr>
              <a:t>6</a:t>
            </a:r>
            <a:endParaRPr lang="en-GB" sz="8000" dirty="0">
              <a:solidFill>
                <a:schemeClr val="tx2"/>
              </a:solidFill>
              <a:latin typeface="MS Reference Sans Serif" pitchFamily="34" charset="0"/>
            </a:endParaRPr>
          </a:p>
        </p:txBody>
      </p:sp>
      <p:pic>
        <p:nvPicPr>
          <p:cNvPr id="7" name="Picture 6" descr="NoResetPropert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2285992"/>
            <a:ext cx="1266667" cy="952381"/>
          </a:xfrm>
          <a:prstGeom prst="rect">
            <a:avLst/>
          </a:prstGeom>
        </p:spPr>
      </p:pic>
      <p:pic>
        <p:nvPicPr>
          <p:cNvPr id="8" name="Picture 7" descr="DefaultValueAttribut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5559" y="3395714"/>
            <a:ext cx="1761905" cy="780952"/>
          </a:xfrm>
          <a:prstGeom prst="rect">
            <a:avLst/>
          </a:prstGeom>
        </p:spPr>
      </p:pic>
      <p:pic>
        <p:nvPicPr>
          <p:cNvPr id="9" name="Picture 8" descr="DesignerCSFil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3108" y="4572008"/>
            <a:ext cx="4504762" cy="1476191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2214546" y="5793190"/>
            <a:ext cx="2500330" cy="1588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930512" y="3357562"/>
            <a:ext cx="816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Theirs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500430" y="3357562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Ours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Reset</a:t>
            </a:r>
            <a:r>
              <a:rPr lang="en-GB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XXXXXX</a:t>
            </a:r>
            <a:r>
              <a:rPr lang="en-GB" dirty="0" smtClean="0"/>
              <a:t> method</a:t>
            </a:r>
            <a:endParaRPr lang="en-GB" dirty="0"/>
          </a:p>
        </p:txBody>
      </p:sp>
      <p:pic>
        <p:nvPicPr>
          <p:cNvPr id="6" name="Content Placeholder 5" descr="NoLiteralDefaultValu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2071678"/>
            <a:ext cx="7809524" cy="1076191"/>
          </a:xfrm>
        </p:spPr>
      </p:pic>
      <p:sp>
        <p:nvSpPr>
          <p:cNvPr id="5" name="TextBox 4"/>
          <p:cNvSpPr txBox="1"/>
          <p:nvPr/>
        </p:nvSpPr>
        <p:spPr>
          <a:xfrm>
            <a:off x="8097832" y="0"/>
            <a:ext cx="8370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8000" dirty="0" smtClean="0">
                <a:solidFill>
                  <a:schemeClr val="tx2"/>
                </a:solidFill>
                <a:latin typeface="MS Reference Sans Serif" pitchFamily="34" charset="0"/>
              </a:rPr>
              <a:t>7</a:t>
            </a:r>
            <a:endParaRPr lang="en-GB" sz="8000" dirty="0">
              <a:solidFill>
                <a:schemeClr val="tx2"/>
              </a:solidFill>
              <a:latin typeface="MS Reference Sans Serif" pitchFamily="34" charset="0"/>
            </a:endParaRPr>
          </a:p>
        </p:txBody>
      </p:sp>
      <p:pic>
        <p:nvPicPr>
          <p:cNvPr id="7" name="Picture 6" descr="OurRese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60" y="5214950"/>
            <a:ext cx="2628572" cy="1104762"/>
          </a:xfrm>
          <a:prstGeom prst="rect">
            <a:avLst/>
          </a:prstGeom>
        </p:spPr>
      </p:pic>
      <p:pic>
        <p:nvPicPr>
          <p:cNvPr id="8" name="Picture 7" descr="ResetSharpSymbo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1670" y="4000504"/>
            <a:ext cx="4590477" cy="80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ShouldSerialize</a:t>
            </a:r>
            <a:r>
              <a:rPr lang="en-GB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XXXXXX</a:t>
            </a:r>
            <a:r>
              <a:rPr lang="en-GB" dirty="0" smtClean="0"/>
              <a:t> method</a:t>
            </a:r>
            <a:endParaRPr lang="en-GB" dirty="0"/>
          </a:p>
        </p:txBody>
      </p:sp>
      <p:pic>
        <p:nvPicPr>
          <p:cNvPr id="6" name="Content Placeholder 5" descr="NoShouldSerializ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6000" y="1929600"/>
            <a:ext cx="2657143" cy="1076191"/>
          </a:xfrm>
        </p:spPr>
      </p:pic>
      <p:sp>
        <p:nvSpPr>
          <p:cNvPr id="5" name="TextBox 4"/>
          <p:cNvSpPr txBox="1"/>
          <p:nvPr/>
        </p:nvSpPr>
        <p:spPr>
          <a:xfrm>
            <a:off x="8097832" y="0"/>
            <a:ext cx="8370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8000" dirty="0" smtClean="0">
                <a:solidFill>
                  <a:schemeClr val="tx2"/>
                </a:solidFill>
                <a:latin typeface="MS Reference Sans Serif" pitchFamily="34" charset="0"/>
              </a:rPr>
              <a:t>8</a:t>
            </a:r>
            <a:endParaRPr lang="en-GB" sz="8000" dirty="0">
              <a:solidFill>
                <a:schemeClr val="tx2"/>
              </a:solidFill>
              <a:latin typeface="MS Reference Sans Serif" pitchFamily="34" charset="0"/>
            </a:endParaRPr>
          </a:p>
        </p:txBody>
      </p:sp>
      <p:pic>
        <p:nvPicPr>
          <p:cNvPr id="7" name="Picture 6" descr="ShouldSerializeSharpSymbo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5429264"/>
            <a:ext cx="2657143" cy="1076191"/>
          </a:xfrm>
          <a:prstGeom prst="rect">
            <a:avLst/>
          </a:prstGeom>
        </p:spPr>
      </p:pic>
      <p:pic>
        <p:nvPicPr>
          <p:cNvPr id="8" name="Picture 7" descr="ShouldSerializeXAttribut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728" y="3214686"/>
            <a:ext cx="5342858" cy="18761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43240" y="2143116"/>
            <a:ext cx="7857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chemeClr val="tx2"/>
                </a:solidFill>
              </a:rPr>
              <a:t>???</a:t>
            </a:r>
            <a:endParaRPr lang="en-GB" sz="3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7030A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1161</TotalTime>
  <Words>279</Words>
  <Application>Microsoft Office PowerPoint</Application>
  <PresentationFormat>On-screen Show (4:3)</PresentationFormat>
  <Paragraphs>75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Flow</vt:lpstr>
      <vt:lpstr>20 Tips for Producing Releasable Controls</vt:lpstr>
      <vt:lpstr>Functional  Releasable</vt:lpstr>
      <vt:lpstr>Description Attribute</vt:lpstr>
      <vt:lpstr>Category Attribute</vt:lpstr>
      <vt:lpstr>Browsable Attribute</vt:lpstr>
      <vt:lpstr>ToolboxBitmap Attribute</vt:lpstr>
      <vt:lpstr>DefaultValue Attribute</vt:lpstr>
      <vt:lpstr>ResetXXXXXX method</vt:lpstr>
      <vt:lpstr>ShouldSerializeXXXXXX method</vt:lpstr>
      <vt:lpstr>Specialise DefaultValue</vt:lpstr>
      <vt:lpstr>DefaultProperty Attribute</vt:lpstr>
      <vt:lpstr>DefaultEvent Attribute</vt:lpstr>
      <vt:lpstr>ToolboxItemFilter Attribute</vt:lpstr>
      <vt:lpstr>Bindable Attribute</vt:lpstr>
      <vt:lpstr>INotifyPropertyChanged</vt:lpstr>
      <vt:lpstr>Setter value comparison</vt:lpstr>
      <vt:lpstr>RefreshProperties Attribute</vt:lpstr>
      <vt:lpstr>SandCastle</vt:lpstr>
      <vt:lpstr>Setup/ToolBox registration</vt:lpstr>
      <vt:lpstr>TypeConverters &amp; TypeEditors</vt:lpstr>
      <vt:lpstr>Smart Tags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GMM</dc:creator>
  <cp:lastModifiedBy>Gordon Mackie</cp:lastModifiedBy>
  <cp:revision>115</cp:revision>
  <dcterms:created xsi:type="dcterms:W3CDTF">2007-11-15T11:22:57Z</dcterms:created>
  <dcterms:modified xsi:type="dcterms:W3CDTF">2007-11-23T21:23:10Z</dcterms:modified>
</cp:coreProperties>
</file>